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  <p:sldId id="26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BC66"/>
    <a:srgbClr val="BFB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936A-D4D6-4EED-9272-574A37FB2260}" type="datetimeFigureOut">
              <a:rPr lang="it-IT" smtClean="0"/>
              <a:t>15/11/2014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1BAA-B5D2-4C6B-B774-7ACC43A2B9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489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936A-D4D6-4EED-9272-574A37FB2260}" type="datetimeFigureOut">
              <a:rPr lang="it-IT" smtClean="0"/>
              <a:t>15/11/2014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1BAA-B5D2-4C6B-B774-7ACC43A2B9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023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936A-D4D6-4EED-9272-574A37FB2260}" type="datetimeFigureOut">
              <a:rPr lang="it-IT" smtClean="0"/>
              <a:t>15/11/2014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1BAA-B5D2-4C6B-B774-7ACC43A2B9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2010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936A-D4D6-4EED-9272-574A37FB2260}" type="datetimeFigureOut">
              <a:rPr lang="it-IT" smtClean="0"/>
              <a:t>15/11/2014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1BAA-B5D2-4C6B-B774-7ACC43A2B9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550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936A-D4D6-4EED-9272-574A37FB2260}" type="datetimeFigureOut">
              <a:rPr lang="it-IT" smtClean="0"/>
              <a:t>15/11/2014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1BAA-B5D2-4C6B-B774-7ACC43A2B9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00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936A-D4D6-4EED-9272-574A37FB2260}" type="datetimeFigureOut">
              <a:rPr lang="it-IT" smtClean="0"/>
              <a:t>15/11/2014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1BAA-B5D2-4C6B-B774-7ACC43A2B9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6914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936A-D4D6-4EED-9272-574A37FB2260}" type="datetimeFigureOut">
              <a:rPr lang="it-IT" smtClean="0"/>
              <a:t>15/11/2014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1BAA-B5D2-4C6B-B774-7ACC43A2B9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059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936A-D4D6-4EED-9272-574A37FB2260}" type="datetimeFigureOut">
              <a:rPr lang="it-IT" smtClean="0"/>
              <a:t>15/11/2014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1BAA-B5D2-4C6B-B774-7ACC43A2B9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0369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936A-D4D6-4EED-9272-574A37FB2260}" type="datetimeFigureOut">
              <a:rPr lang="it-IT" smtClean="0"/>
              <a:t>15/11/2014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1BAA-B5D2-4C6B-B774-7ACC43A2B9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8852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936A-D4D6-4EED-9272-574A37FB2260}" type="datetimeFigureOut">
              <a:rPr lang="it-IT" smtClean="0"/>
              <a:t>15/11/2014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1BAA-B5D2-4C6B-B774-7ACC43A2B9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989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936A-D4D6-4EED-9272-574A37FB2260}" type="datetimeFigureOut">
              <a:rPr lang="it-IT" smtClean="0"/>
              <a:t>15/11/2014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1BAA-B5D2-4C6B-B774-7ACC43A2B9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0981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4936A-D4D6-4EED-9272-574A37FB2260}" type="datetimeFigureOut">
              <a:rPr lang="it-IT" smtClean="0"/>
              <a:t>15/11/2014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B1BAA-B5D2-4C6B-B774-7ACC43A2B9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333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92"/>
            <a:ext cx="9252520" cy="686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5292079" y="2996952"/>
            <a:ext cx="346902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Calore </a:t>
            </a:r>
          </a:p>
          <a:p>
            <a:pPr algn="ctr"/>
            <a:r>
              <a:rPr lang="it-IT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 </a:t>
            </a:r>
          </a:p>
          <a:p>
            <a:pPr algn="ctr"/>
            <a:r>
              <a:rPr lang="it-IT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temperatura</a:t>
            </a:r>
            <a:endParaRPr lang="it-IT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7544" y="648866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Prof.ssa Grazia Paladino</a:t>
            </a:r>
            <a:endParaRPr lang="it-IT" dirty="0">
              <a:solidFill>
                <a:schemeClr val="tx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20152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-324544" y="237863"/>
            <a:ext cx="6885447" cy="850106"/>
          </a:xfrm>
        </p:spPr>
        <p:txBody>
          <a:bodyPr>
            <a:normAutofit/>
          </a:bodyPr>
          <a:lstStyle/>
          <a:p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Tanti termometri per tanti utilizzi</a:t>
            </a:r>
            <a:endPara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459" y="2725484"/>
            <a:ext cx="3576228" cy="122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4591396" y="1388815"/>
            <a:ext cx="3576228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789" y="1106826"/>
            <a:ext cx="3215670" cy="178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3" t="5185" r="22919"/>
          <a:stretch/>
        </p:blipFill>
        <p:spPr bwMode="auto">
          <a:xfrm>
            <a:off x="145012" y="1803651"/>
            <a:ext cx="1132764" cy="4354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824" y="1796461"/>
            <a:ext cx="1556725" cy="176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0" r="25976"/>
          <a:stretch/>
        </p:blipFill>
        <p:spPr bwMode="auto">
          <a:xfrm>
            <a:off x="1439930" y="3644596"/>
            <a:ext cx="1136542" cy="288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4320981" y="1100783"/>
            <a:ext cx="4117059" cy="3024335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363143" y="1143676"/>
            <a:ext cx="2000112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Termometri clinici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99711" y="1357714"/>
            <a:ext cx="3968233" cy="5246396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113679" y="1359071"/>
            <a:ext cx="2486089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Termometri ambientali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18"/>
          <a:stretch/>
        </p:blipFill>
        <p:spPr bwMode="auto">
          <a:xfrm>
            <a:off x="4609459" y="4746123"/>
            <a:ext cx="3682380" cy="44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816" y="5243898"/>
            <a:ext cx="89535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061" y="4296905"/>
            <a:ext cx="4074897" cy="2213581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asellaDiTesto 21"/>
          <p:cNvSpPr txBox="1"/>
          <p:nvPr/>
        </p:nvSpPr>
        <p:spPr>
          <a:xfrm>
            <a:off x="4320981" y="4296905"/>
            <a:ext cx="2251212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Termometri da cucina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472" y="3332877"/>
            <a:ext cx="1413362" cy="133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050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Misuriamo il calore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51520" y="1700808"/>
            <a:ext cx="6408712" cy="4525963"/>
          </a:xfrm>
        </p:spPr>
        <p:txBody>
          <a:bodyPr/>
          <a:lstStyle/>
          <a:p>
            <a:pPr algn="just"/>
            <a:r>
              <a:rPr lang="it-IT" dirty="0" smtClean="0"/>
              <a:t>L’unità di misura del calore è la chilocaloria o caloria (</a:t>
            </a:r>
            <a:r>
              <a:rPr lang="it-IT" dirty="0" err="1" smtClean="0"/>
              <a:t>cal</a:t>
            </a:r>
            <a:r>
              <a:rPr lang="it-IT" dirty="0" smtClean="0"/>
              <a:t>) che si definisce come  la quantità di calore necessaria ad innalzare di 1°C la temperatura di 1grammo di acqua distillata da 14,5 °C a 15,5°C</a:t>
            </a:r>
          </a:p>
          <a:p>
            <a:pPr algn="just"/>
            <a:r>
              <a:rPr lang="it-IT" dirty="0" smtClean="0"/>
              <a:t>Un’altra unità di misura è il Joule (J) che equivale a 0,239 chilocalorie</a:t>
            </a:r>
          </a:p>
          <a:p>
            <a:endParaRPr lang="it-I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01008"/>
            <a:ext cx="2220838" cy="2961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11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24944"/>
            <a:ext cx="4459560" cy="343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99417" y="1916832"/>
            <a:ext cx="81603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Grazie per la vostra attenzione!</a:t>
            </a:r>
            <a:endParaRPr lang="it-IT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1412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-324544" y="269776"/>
            <a:ext cx="7473677" cy="114300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intendiamo per calore?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sz="half" idx="1"/>
          </p:nvPr>
        </p:nvSpPr>
        <p:spPr>
          <a:xfrm>
            <a:off x="539552" y="1556792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Attraverso i nostri sensi possiamo percepire le caratteristiche degli oggetti</a:t>
            </a:r>
          </a:p>
          <a:p>
            <a:r>
              <a:rPr lang="it-IT" dirty="0" smtClean="0"/>
              <a:t>Liscio, ruvido, morbido, spinoso e anche caldo o freddo</a:t>
            </a:r>
          </a:p>
          <a:p>
            <a:r>
              <a:rPr lang="it-IT" dirty="0" smtClean="0"/>
              <a:t>Il tatto ci consente di fare ciò</a:t>
            </a:r>
          </a:p>
          <a:p>
            <a:r>
              <a:rPr lang="it-IT" dirty="0" smtClean="0"/>
              <a:t>I </a:t>
            </a:r>
            <a:r>
              <a:rPr lang="it-IT" b="1" dirty="0" smtClean="0">
                <a:solidFill>
                  <a:srgbClr val="FF0000"/>
                </a:solidFill>
              </a:rPr>
              <a:t>termocettori</a:t>
            </a:r>
            <a:r>
              <a:rPr lang="it-IT" dirty="0" smtClean="0"/>
              <a:t> ci consentono di capire se un corpo è caldo o freddo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it-I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83" y="1844824"/>
            <a:ext cx="2124075" cy="215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83" y="4149079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440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48680"/>
            <a:ext cx="6264696" cy="926976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allora cos’è il calore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038600" cy="2951443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calore è una forma di energia</a:t>
            </a:r>
          </a:p>
          <a:p>
            <a:r>
              <a:rPr lang="it-IT" b="1" dirty="0" smtClean="0"/>
              <a:t> </a:t>
            </a:r>
            <a:r>
              <a:rPr lang="it-IT" dirty="0" smtClean="0"/>
              <a:t>in particolare è energia termica (</a:t>
            </a:r>
            <a:r>
              <a:rPr lang="it-IT" b="1" dirty="0" err="1" smtClean="0">
                <a:solidFill>
                  <a:srgbClr val="FF0000"/>
                </a:solidFill>
              </a:rPr>
              <a:t>thermòs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in greco caldo)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70067" y="4941168"/>
            <a:ext cx="3240360" cy="1601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I fisici intendono </a:t>
            </a:r>
          </a:p>
          <a:p>
            <a:pPr marL="0" indent="0">
              <a:buNone/>
            </a:pPr>
            <a:r>
              <a:rPr lang="it-IT" sz="2400" dirty="0" smtClean="0"/>
              <a:t>per 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energia la capacità </a:t>
            </a:r>
          </a:p>
          <a:p>
            <a:pPr marL="0" indent="0">
              <a:buNone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compiere un lavoro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001" y="332656"/>
            <a:ext cx="973966" cy="8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767984" y="4823864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/>
              <a:t>Ad esempio se poni una girandola sopra un termosifone acceso e caldo dopo qualche secondo le pale cominceranno a girare </a:t>
            </a:r>
            <a:r>
              <a:rPr lang="it-IT" b="1" dirty="0" err="1" smtClean="0"/>
              <a:t>perchè</a:t>
            </a:r>
            <a:r>
              <a:rPr lang="it-IT" b="1" dirty="0" smtClean="0"/>
              <a:t> l’aria calda che sale dal termosifone le spinge</a:t>
            </a:r>
            <a:endParaRPr lang="it-IT" b="1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445" y="2931923"/>
            <a:ext cx="2222763" cy="166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500" y="1811455"/>
            <a:ext cx="1297484" cy="139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ccia in giù 7"/>
          <p:cNvSpPr/>
          <p:nvPr/>
        </p:nvSpPr>
        <p:spPr>
          <a:xfrm>
            <a:off x="2771800" y="3459416"/>
            <a:ext cx="288032" cy="9048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>
            <a:off x="4110427" y="5208359"/>
            <a:ext cx="657557" cy="341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tella a 7 punte 5"/>
          <p:cNvSpPr/>
          <p:nvPr/>
        </p:nvSpPr>
        <p:spPr>
          <a:xfrm>
            <a:off x="30931" y="4364219"/>
            <a:ext cx="4473626" cy="2396618"/>
          </a:xfrm>
          <a:prstGeom prst="star7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8031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Tante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altre forme di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energia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Muscolare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/>
              <a:t>che fa contrarre il muscoli</a:t>
            </a:r>
          </a:p>
          <a:p>
            <a:r>
              <a:rPr lang="it-IT" b="1" dirty="0">
                <a:solidFill>
                  <a:srgbClr val="FF0000"/>
                </a:solidFill>
              </a:rPr>
              <a:t>Idrica</a:t>
            </a:r>
            <a:r>
              <a:rPr lang="it-IT" dirty="0"/>
              <a:t> quella dovuta all’ acqua del fiume che scorrendo muove le pale del mulino</a:t>
            </a:r>
          </a:p>
          <a:p>
            <a:r>
              <a:rPr lang="it-IT" b="1" dirty="0">
                <a:solidFill>
                  <a:srgbClr val="FF0000"/>
                </a:solidFill>
              </a:rPr>
              <a:t>Eolica</a:t>
            </a:r>
            <a:r>
              <a:rPr lang="it-IT" dirty="0"/>
              <a:t> quella del vento che fa girare le pale</a:t>
            </a:r>
          </a:p>
          <a:p>
            <a:r>
              <a:rPr lang="it-IT" b="1" dirty="0">
                <a:solidFill>
                  <a:srgbClr val="FF0000"/>
                </a:solidFill>
              </a:rPr>
              <a:t>Elettrica</a:t>
            </a:r>
            <a:r>
              <a:rPr lang="it-IT" dirty="0"/>
              <a:t> quella del motore di una lavatrice che fa girare la centrifuga durante il </a:t>
            </a:r>
            <a:r>
              <a:rPr lang="it-IT" dirty="0" smtClean="0"/>
              <a:t>lavaggio</a:t>
            </a:r>
          </a:p>
          <a:p>
            <a:r>
              <a:rPr lang="it-IT" sz="3300" b="1" dirty="0" smtClean="0">
                <a:solidFill>
                  <a:srgbClr val="FF0000"/>
                </a:solidFill>
              </a:rPr>
              <a:t>…</a:t>
            </a:r>
            <a:endParaRPr lang="it-IT" sz="3300" b="1" dirty="0">
              <a:solidFill>
                <a:srgbClr val="FF0000"/>
              </a:solidFill>
            </a:endParaRPr>
          </a:p>
          <a:p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888432" cy="4797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170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93579" y="476671"/>
            <a:ext cx="5530549" cy="2489607"/>
          </a:xfrm>
        </p:spPr>
        <p:txBody>
          <a:bodyPr>
            <a:normAutofit/>
          </a:bodyPr>
          <a:lstStyle/>
          <a:p>
            <a:pPr algn="just"/>
            <a:r>
              <a:rPr lang="it-IT" sz="2400" dirty="0" smtClean="0"/>
              <a:t>Se </a:t>
            </a:r>
            <a:r>
              <a:rPr lang="it-IT" sz="2400" b="1" dirty="0" smtClean="0">
                <a:solidFill>
                  <a:srgbClr val="FF0000"/>
                </a:solidFill>
              </a:rPr>
              <a:t>riscaldiamo</a:t>
            </a:r>
            <a:r>
              <a:rPr lang="it-IT" sz="2400" dirty="0" smtClean="0"/>
              <a:t> un oggetto </a:t>
            </a:r>
            <a:r>
              <a:rPr lang="it-IT" sz="2400" b="1" dirty="0" smtClean="0">
                <a:solidFill>
                  <a:srgbClr val="FF0000"/>
                </a:solidFill>
              </a:rPr>
              <a:t>fornendo calore </a:t>
            </a:r>
            <a:r>
              <a:rPr lang="it-IT" sz="2400" dirty="0" smtClean="0"/>
              <a:t>le particelle di cui è composto aumentano la loro agitazione termica</a:t>
            </a:r>
          </a:p>
          <a:p>
            <a:pPr algn="just"/>
            <a:r>
              <a:rPr lang="it-IT" sz="2400" dirty="0" smtClean="0"/>
              <a:t>Se </a:t>
            </a: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raffreddiamo</a:t>
            </a:r>
            <a:r>
              <a:rPr lang="it-IT" sz="2400" dirty="0" smtClean="0"/>
              <a:t> un oggetto </a:t>
            </a: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togliendo calore</a:t>
            </a:r>
            <a:r>
              <a:rPr lang="it-IT" sz="2400" dirty="0" smtClean="0"/>
              <a:t> e le sue particelle diminuiscono la loro agitazione termica</a:t>
            </a:r>
            <a:endParaRPr lang="it-IT" sz="2400" dirty="0"/>
          </a:p>
        </p:txBody>
      </p:sp>
      <p:sp>
        <p:nvSpPr>
          <p:cNvPr id="5" name="Rettangolo 4"/>
          <p:cNvSpPr/>
          <p:nvPr/>
        </p:nvSpPr>
        <p:spPr>
          <a:xfrm>
            <a:off x="1430798" y="2780928"/>
            <a:ext cx="6336704" cy="38884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" t="17831" r="69934" b="34100"/>
          <a:stretch/>
        </p:blipFill>
        <p:spPr bwMode="auto">
          <a:xfrm>
            <a:off x="1926943" y="3711038"/>
            <a:ext cx="2520280" cy="164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2" t="12181" r="38974" b="31165"/>
          <a:stretch/>
        </p:blipFill>
        <p:spPr bwMode="auto">
          <a:xfrm>
            <a:off x="4750135" y="3673088"/>
            <a:ext cx="1649950" cy="171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ccia a destra 5"/>
          <p:cNvSpPr/>
          <p:nvPr/>
        </p:nvSpPr>
        <p:spPr>
          <a:xfrm>
            <a:off x="1944473" y="3116030"/>
            <a:ext cx="5309353" cy="3600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sinistra 6"/>
          <p:cNvSpPr/>
          <p:nvPr/>
        </p:nvSpPr>
        <p:spPr>
          <a:xfrm>
            <a:off x="2119249" y="5924599"/>
            <a:ext cx="5309353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2541678" y="2781613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aumenta la temperatura riscaldando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395472" y="5555267"/>
            <a:ext cx="4883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diminuisce la temperatura raffreddamento</a:t>
            </a: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Arco 10"/>
          <p:cNvSpPr/>
          <p:nvPr/>
        </p:nvSpPr>
        <p:spPr>
          <a:xfrm>
            <a:off x="6365966" y="3933056"/>
            <a:ext cx="144016" cy="360040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Arco 13"/>
          <p:cNvSpPr/>
          <p:nvPr/>
        </p:nvSpPr>
        <p:spPr>
          <a:xfrm>
            <a:off x="6474368" y="3905436"/>
            <a:ext cx="144016" cy="360040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Arco 14"/>
          <p:cNvSpPr/>
          <p:nvPr/>
        </p:nvSpPr>
        <p:spPr>
          <a:xfrm>
            <a:off x="6328077" y="4265476"/>
            <a:ext cx="144016" cy="360040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Arco 15"/>
          <p:cNvSpPr/>
          <p:nvPr/>
        </p:nvSpPr>
        <p:spPr>
          <a:xfrm>
            <a:off x="6256069" y="4293096"/>
            <a:ext cx="144016" cy="360040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Arco 16"/>
          <p:cNvSpPr/>
          <p:nvPr/>
        </p:nvSpPr>
        <p:spPr>
          <a:xfrm>
            <a:off x="6470599" y="4692781"/>
            <a:ext cx="144016" cy="360040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Arco 17"/>
          <p:cNvSpPr/>
          <p:nvPr/>
        </p:nvSpPr>
        <p:spPr>
          <a:xfrm>
            <a:off x="6365966" y="4709903"/>
            <a:ext cx="144016" cy="360040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Arco 19"/>
          <p:cNvSpPr/>
          <p:nvPr/>
        </p:nvSpPr>
        <p:spPr>
          <a:xfrm rot="13315492">
            <a:off x="4666586" y="4683601"/>
            <a:ext cx="340801" cy="332420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Arco 20"/>
          <p:cNvSpPr/>
          <p:nvPr/>
        </p:nvSpPr>
        <p:spPr>
          <a:xfrm rot="13315492">
            <a:off x="4783451" y="4637748"/>
            <a:ext cx="340801" cy="332420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Arco 21"/>
          <p:cNvSpPr/>
          <p:nvPr/>
        </p:nvSpPr>
        <p:spPr>
          <a:xfrm rot="13315492">
            <a:off x="4904423" y="4390256"/>
            <a:ext cx="340801" cy="332420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Arco 22"/>
          <p:cNvSpPr/>
          <p:nvPr/>
        </p:nvSpPr>
        <p:spPr>
          <a:xfrm rot="13315492">
            <a:off x="4783450" y="4390255"/>
            <a:ext cx="340801" cy="332420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Arco 23"/>
          <p:cNvSpPr/>
          <p:nvPr/>
        </p:nvSpPr>
        <p:spPr>
          <a:xfrm rot="13315492">
            <a:off x="4812793" y="4833628"/>
            <a:ext cx="340801" cy="350955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Arco 24"/>
          <p:cNvSpPr/>
          <p:nvPr/>
        </p:nvSpPr>
        <p:spPr>
          <a:xfrm rot="13315492">
            <a:off x="4956667" y="4984160"/>
            <a:ext cx="340801" cy="350955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2985251" y="3351245"/>
            <a:ext cx="327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umenta l’agitazione te</a:t>
            </a:r>
            <a:r>
              <a:rPr lang="it-IT" b="1" dirty="0" smtClean="0"/>
              <a:t>rmica</a:t>
            </a:r>
            <a:endParaRPr lang="it-IT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2963740" y="6263116"/>
            <a:ext cx="327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diminuisce l’agitazione te</a:t>
            </a:r>
            <a:r>
              <a:rPr lang="it-IT" b="1" dirty="0" smtClean="0"/>
              <a:t>rmica</a:t>
            </a:r>
            <a:endParaRPr lang="it-IT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069" y="2178203"/>
            <a:ext cx="1247110" cy="937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39" y="5555267"/>
            <a:ext cx="1263853" cy="1031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28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5976664" cy="114300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Cos’è la temperatura?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95536" y="1916832"/>
            <a:ext cx="8435280" cy="4061047"/>
          </a:xfrm>
        </p:spPr>
        <p:txBody>
          <a:bodyPr>
            <a:normAutofit/>
          </a:bodyPr>
          <a:lstStyle/>
          <a:p>
            <a:r>
              <a:rPr lang="it-IT" dirty="0" smtClean="0"/>
              <a:t>E’ il livello termico che un oggetto quando forniamo o togliamo calore</a:t>
            </a:r>
          </a:p>
          <a:p>
            <a:pPr marL="0" indent="0">
              <a:buNone/>
            </a:pP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			Quindi</a:t>
            </a:r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Calore e temperatura sono due grandezze diverse 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5" name="Freccia a destra con strisce 4"/>
          <p:cNvSpPr/>
          <p:nvPr/>
        </p:nvSpPr>
        <p:spPr>
          <a:xfrm rot="5400000">
            <a:off x="3720382" y="2996952"/>
            <a:ext cx="1944216" cy="1080120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517232"/>
            <a:ext cx="1278430" cy="1124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460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21044"/>
            <a:ext cx="7139136" cy="114300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Misuriamo la temperatura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7813" y="1340768"/>
            <a:ext cx="5904656" cy="5174035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Lo strumento per misurare la temperatura è il termometro.</a:t>
            </a:r>
          </a:p>
          <a:p>
            <a:r>
              <a:rPr lang="it-IT" dirty="0" smtClean="0"/>
              <a:t>Il funzionamento del termometro è basato sulla proprietà che hanno le sostanze di dilatarsi  e quindi aumentare di volume quando vengono riscaldate</a:t>
            </a:r>
          </a:p>
          <a:p>
            <a:r>
              <a:rPr lang="it-IT" dirty="0" smtClean="0"/>
              <a:t>La scala più comune è quella centigrada o Celsius dal nome del fisico svedese che l’ha inventata</a:t>
            </a:r>
          </a:p>
          <a:p>
            <a:r>
              <a:rPr lang="it-IT" dirty="0" smtClean="0"/>
              <a:t>L’unità di misura è il grado centigrado (°C) perché la scala di misura è suddivisa in 100 gradi se si fissa a 0°C la temperatura del ghiaccio fondente e a 100°C quella dell’acqua in ebollizione.</a:t>
            </a:r>
          </a:p>
          <a:p>
            <a:r>
              <a:rPr lang="it-IT" dirty="0" smtClean="0"/>
              <a:t>Questi due valori sono detti valori di riferimento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9" y="188639"/>
            <a:ext cx="609666" cy="121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5"/>
          <a:stretch/>
        </p:blipFill>
        <p:spPr bwMode="auto">
          <a:xfrm>
            <a:off x="5940152" y="2276871"/>
            <a:ext cx="2856867" cy="202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11351"/>
            <a:ext cx="2856867" cy="190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020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4613315" cy="114300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termometro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Il termometro è costituito la un tubicino molto sottile detto capillare chiuso alle due estremità.</a:t>
            </a:r>
          </a:p>
          <a:p>
            <a:r>
              <a:rPr lang="it-IT" dirty="0" smtClean="0"/>
              <a:t>In basso è presente un rigonfiamento detto bulbo che contiene un liquido (mercurio o alcol generalmente)</a:t>
            </a:r>
          </a:p>
          <a:p>
            <a:r>
              <a:rPr lang="it-IT" dirty="0" smtClean="0"/>
              <a:t>Sotto il bulbo è posta la scala termometrica graduata</a:t>
            </a:r>
          </a:p>
          <a:p>
            <a:r>
              <a:rPr lang="it-IT" dirty="0" smtClean="0"/>
              <a:t>Quando il liquido contenuto nel bulbo si riscalda aumenta il suo volume e sale lungo il capillare fino a raggiungere il livello termico corrispondente</a:t>
            </a:r>
          </a:p>
          <a:p>
            <a:endParaRPr lang="it-IT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0" r="13890"/>
          <a:stretch/>
        </p:blipFill>
        <p:spPr bwMode="auto">
          <a:xfrm>
            <a:off x="4788024" y="1346520"/>
            <a:ext cx="1651379" cy="463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7099032" y="26369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capillare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092280" y="3405730"/>
            <a:ext cx="1898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</a:t>
            </a:r>
            <a:r>
              <a:rPr lang="it-IT" dirty="0" smtClean="0"/>
              <a:t>cala termometrica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419999" y="534539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bulbo</a:t>
            </a:r>
            <a:endParaRPr lang="it-IT" dirty="0"/>
          </a:p>
        </p:txBody>
      </p:sp>
      <p:sp>
        <p:nvSpPr>
          <p:cNvPr id="10" name="Freccia a sinistra 9"/>
          <p:cNvSpPr/>
          <p:nvPr/>
        </p:nvSpPr>
        <p:spPr>
          <a:xfrm>
            <a:off x="5904148" y="2729245"/>
            <a:ext cx="936104" cy="1846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sinistra 12"/>
          <p:cNvSpPr/>
          <p:nvPr/>
        </p:nvSpPr>
        <p:spPr>
          <a:xfrm>
            <a:off x="6524341" y="3606797"/>
            <a:ext cx="535255" cy="2441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36" y="5426078"/>
            <a:ext cx="95726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5904148" y="5246674"/>
            <a:ext cx="400847" cy="566772"/>
          </a:xfrm>
          <a:prstGeom prst="rect">
            <a:avLst/>
          </a:prstGeom>
          <a:solidFill>
            <a:srgbClr val="C8B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°C</a:t>
            </a:r>
            <a:endParaRPr lang="it-IT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32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84192" y="188640"/>
            <a:ext cx="5400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 termometriche </a:t>
            </a:r>
            <a:b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confronto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525094" cy="4525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932040" y="1571387"/>
            <a:ext cx="36724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scala Celsius (centigrada) non è l’unica ad essere utilizzata.</a:t>
            </a:r>
          </a:p>
          <a:p>
            <a:r>
              <a:rPr lang="it-IT" dirty="0" smtClean="0"/>
              <a:t>Nei paesi anglosassoni viene utilizzata la </a:t>
            </a:r>
            <a:r>
              <a:rPr lang="it-IT" b="1" dirty="0" smtClean="0">
                <a:solidFill>
                  <a:srgbClr val="FF0000"/>
                </a:solidFill>
              </a:rPr>
              <a:t>scala Fahrenheit</a:t>
            </a:r>
            <a:r>
              <a:rPr lang="it-IT" dirty="0" smtClean="0"/>
              <a:t>.</a:t>
            </a:r>
          </a:p>
          <a:p>
            <a:r>
              <a:rPr lang="it-IT" dirty="0" smtClean="0"/>
              <a:t>Questa è una scala detta </a:t>
            </a:r>
            <a:r>
              <a:rPr lang="it-IT" u="sng" dirty="0" smtClean="0">
                <a:solidFill>
                  <a:srgbClr val="FF0000"/>
                </a:solidFill>
              </a:rPr>
              <a:t>ottantigrada </a:t>
            </a:r>
            <a:r>
              <a:rPr lang="it-IT" dirty="0" smtClean="0"/>
              <a:t>perché l’intervallo tra i valori di riferimento (ghiaccio fondente ed acqua in ebollizione) è suddiviso in 80 gradi.</a:t>
            </a:r>
          </a:p>
          <a:p>
            <a:r>
              <a:rPr lang="it-IT" dirty="0" smtClean="0"/>
              <a:t>Lo zero corrisponde a 32°F mentre 100 corrisponde a 212°F.</a:t>
            </a:r>
          </a:p>
          <a:p>
            <a:r>
              <a:rPr lang="it-IT" dirty="0" smtClean="0"/>
              <a:t>La </a:t>
            </a:r>
            <a:r>
              <a:rPr lang="it-IT" b="1" dirty="0" smtClean="0">
                <a:solidFill>
                  <a:srgbClr val="FF0000"/>
                </a:solidFill>
              </a:rPr>
              <a:t>scala Kelvin </a:t>
            </a:r>
            <a:r>
              <a:rPr lang="it-IT" dirty="0" smtClean="0"/>
              <a:t>è detta </a:t>
            </a:r>
            <a:r>
              <a:rPr lang="it-IT" u="sng" dirty="0" smtClean="0">
                <a:solidFill>
                  <a:srgbClr val="FF0000"/>
                </a:solidFill>
              </a:rPr>
              <a:t>scala assoluta delle temperature</a:t>
            </a:r>
            <a:r>
              <a:rPr lang="it-IT" dirty="0" smtClean="0"/>
              <a:t>. Qui lo zero assoluto corrisponde a -273,15 °C ed è la temperatura più bassa sotto la quale non si può scendere.</a:t>
            </a:r>
          </a:p>
          <a:p>
            <a:r>
              <a:rPr lang="it-IT" dirty="0" smtClean="0"/>
              <a:t>La </a:t>
            </a:r>
            <a:r>
              <a:rPr lang="it-IT" dirty="0"/>
              <a:t>scala Kelvin è </a:t>
            </a:r>
            <a:r>
              <a:rPr lang="it-IT" u="sng" dirty="0">
                <a:solidFill>
                  <a:srgbClr val="FF0000"/>
                </a:solidFill>
              </a:rPr>
              <a:t>usata per </a:t>
            </a:r>
            <a:r>
              <a:rPr lang="it-IT" u="sng" dirty="0" smtClean="0">
                <a:solidFill>
                  <a:srgbClr val="FF0000"/>
                </a:solidFill>
              </a:rPr>
              <a:t>applicazioni scientifiche</a:t>
            </a:r>
            <a:endParaRPr lang="it-IT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77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583</Words>
  <Application>Microsoft Office PowerPoint</Application>
  <PresentationFormat>Presentazione su schermo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Presentazione standard di PowerPoint</vt:lpstr>
      <vt:lpstr>Cosa intendiamo per calore?</vt:lpstr>
      <vt:lpstr>Ma allora cos’è il calore</vt:lpstr>
      <vt:lpstr>Tante altre forme di energia </vt:lpstr>
      <vt:lpstr>Presentazione standard di PowerPoint</vt:lpstr>
      <vt:lpstr>Cos’è la temperatura?</vt:lpstr>
      <vt:lpstr>Misuriamo la temperatura</vt:lpstr>
      <vt:lpstr>Il termometro</vt:lpstr>
      <vt:lpstr>Scale termometriche  a confronto</vt:lpstr>
      <vt:lpstr>Tanti termometri per tanti utilizzi</vt:lpstr>
      <vt:lpstr>Misuriamo il calore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Grazia</dc:creator>
  <cp:lastModifiedBy>Grazia</cp:lastModifiedBy>
  <cp:revision>30</cp:revision>
  <dcterms:created xsi:type="dcterms:W3CDTF">2014-11-13T15:05:01Z</dcterms:created>
  <dcterms:modified xsi:type="dcterms:W3CDTF">2014-11-15T13:38:02Z</dcterms:modified>
</cp:coreProperties>
</file>