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426343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229764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06275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205603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723288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816129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71304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0680044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29943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522813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6804346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711CA-D129-4D7E-8737-37A53818D864}" type="datetimeFigureOut">
              <a:rPr lang="it-IT" smtClean="0"/>
              <a:t>28/11/2014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D670F-6DB9-4383-B7A8-C58C28CFA4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7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59632" y="5237212"/>
            <a:ext cx="6400800" cy="16002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Prof.ssa Grazia Paladino</a:t>
            </a:r>
            <a:endParaRPr lang="it-IT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" y="2924944"/>
            <a:ext cx="8928992" cy="12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1" y="313687"/>
            <a:ext cx="8928992" cy="12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02931" y="1556792"/>
            <a:ext cx="8928992" cy="1368152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96256" y="1772816"/>
            <a:ext cx="86251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 calore: effetti e sua propagazione</a:t>
            </a:r>
            <a:endParaRPr lang="it-IT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0922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1" y="2967335"/>
            <a:ext cx="7920880" cy="96572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it-IT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QUALI SONO LE MODALITA` </a:t>
            </a:r>
          </a:p>
          <a:p>
            <a:pPr algn="ctr"/>
            <a:r>
              <a:rPr lang="it-IT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 PROPAGAZIONE DEL CALORE</a:t>
            </a:r>
            <a:endParaRPr lang="it-IT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031" y="3150673"/>
            <a:ext cx="563503" cy="78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1088"/>
            <a:ext cx="1977590" cy="2228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766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066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CONDUZIONE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1209887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E` la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propagazione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avviene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due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corpi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contatto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senza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spostamento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Le </a:t>
            </a:r>
            <a:r>
              <a:rPr lang="en-US" dirty="0" err="1" smtClean="0"/>
              <a:t>molecole</a:t>
            </a:r>
            <a:r>
              <a:rPr lang="en-US" dirty="0" smtClean="0"/>
              <a:t> dell` </a:t>
            </a:r>
            <a:r>
              <a:rPr lang="en-US" dirty="0" err="1" smtClean="0"/>
              <a:t>oggetto</a:t>
            </a:r>
            <a:r>
              <a:rPr lang="en-US" dirty="0" smtClean="0"/>
              <a:t> </a:t>
            </a:r>
            <a:r>
              <a:rPr lang="en-US" dirty="0" err="1" smtClean="0"/>
              <a:t>aumentano</a:t>
            </a:r>
            <a:r>
              <a:rPr lang="en-US" dirty="0" smtClean="0"/>
              <a:t> la </a:t>
            </a:r>
            <a:r>
              <a:rPr lang="en-US" dirty="0" err="1" smtClean="0"/>
              <a:t>loro</a:t>
            </a:r>
            <a:r>
              <a:rPr lang="en-US" dirty="0" smtClean="0"/>
              <a:t> </a:t>
            </a:r>
            <a:r>
              <a:rPr lang="en-US" dirty="0" err="1" smtClean="0"/>
              <a:t>agitazione</a:t>
            </a:r>
            <a:r>
              <a:rPr lang="en-US" dirty="0" smtClean="0"/>
              <a:t> </a:t>
            </a:r>
            <a:r>
              <a:rPr lang="en-US" dirty="0" err="1" smtClean="0"/>
              <a:t>termica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trasmette</a:t>
            </a:r>
            <a:r>
              <a:rPr lang="en-US" dirty="0" smtClean="0"/>
              <a:t> al secondo </a:t>
            </a:r>
            <a:r>
              <a:rPr lang="en-US" dirty="0" err="1" smtClean="0"/>
              <a:t>oggetto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poggio</a:t>
            </a:r>
            <a:r>
              <a:rPr lang="en-US" dirty="0" smtClean="0"/>
              <a:t> le </a:t>
            </a:r>
            <a:r>
              <a:rPr lang="en-US" dirty="0" err="1" smtClean="0"/>
              <a:t>mani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termosifone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riscaldano</a:t>
            </a:r>
            <a:r>
              <a:rPr lang="en-US" dirty="0" smtClean="0"/>
              <a:t> per </a:t>
            </a:r>
            <a:r>
              <a:rPr lang="en-US" dirty="0" err="1" smtClean="0"/>
              <a:t>contatto</a:t>
            </a:r>
            <a:r>
              <a:rPr lang="en-US" dirty="0" smtClean="0"/>
              <a:t> </a:t>
            </a:r>
            <a:r>
              <a:rPr lang="en-US" dirty="0" err="1" smtClean="0"/>
              <a:t>cioe</a:t>
            </a:r>
            <a:r>
              <a:rPr lang="en-US" dirty="0" smtClean="0"/>
              <a:t>` per </a:t>
            </a:r>
            <a:r>
              <a:rPr lang="en-US" dirty="0" err="1" smtClean="0"/>
              <a:t>conduzione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ferro</a:t>
            </a:r>
            <a:r>
              <a:rPr lang="en-US" dirty="0" smtClean="0"/>
              <a:t> da </a:t>
            </a:r>
            <a:r>
              <a:rPr lang="en-US" dirty="0" err="1" smtClean="0"/>
              <a:t>stiro</a:t>
            </a:r>
            <a:r>
              <a:rPr lang="en-US" dirty="0" smtClean="0"/>
              <a:t> </a:t>
            </a:r>
            <a:r>
              <a:rPr lang="en-US" dirty="0" err="1" smtClean="0"/>
              <a:t>appoggiato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maglietta</a:t>
            </a:r>
            <a:r>
              <a:rPr lang="en-US" dirty="0" smtClean="0"/>
              <a:t> da </a:t>
            </a:r>
            <a:r>
              <a:rPr lang="en-US" dirty="0" err="1" smtClean="0"/>
              <a:t>stirare</a:t>
            </a:r>
            <a:r>
              <a:rPr lang="en-US" dirty="0" smtClean="0"/>
              <a:t> la </a:t>
            </a:r>
            <a:r>
              <a:rPr lang="en-US" dirty="0" err="1" smtClean="0"/>
              <a:t>riscalda</a:t>
            </a:r>
            <a:r>
              <a:rPr lang="en-US" dirty="0" smtClean="0"/>
              <a:t> per </a:t>
            </a:r>
            <a:r>
              <a:rPr lang="en-US" dirty="0" err="1" smtClean="0"/>
              <a:t>conduzione</a:t>
            </a:r>
            <a:endParaRPr lang="it-IT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312" y="4769603"/>
            <a:ext cx="2906007" cy="193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99" y="2775844"/>
            <a:ext cx="2880320" cy="1993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219304"/>
            <a:ext cx="2012454" cy="151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91263"/>
            <a:ext cx="3913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821">
            <a:off x="1211096" y="5632772"/>
            <a:ext cx="909619" cy="68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2203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CONVEZIONE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-108520" y="1265609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Avviene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liquidi</a:t>
            </a:r>
            <a:r>
              <a:rPr lang="en-US" dirty="0" smtClean="0"/>
              <a:t> e </a:t>
            </a:r>
            <a:r>
              <a:rPr lang="en-US" dirty="0" err="1" smtClean="0"/>
              <a:t>negli</a:t>
            </a:r>
            <a:r>
              <a:rPr lang="en-US" dirty="0" smtClean="0"/>
              <a:t> </a:t>
            </a:r>
            <a:r>
              <a:rPr lang="en-US" dirty="0" err="1" smtClean="0"/>
              <a:t>aeriformi</a:t>
            </a:r>
            <a:endParaRPr lang="en-US" dirty="0" smtClean="0"/>
          </a:p>
          <a:p>
            <a:r>
              <a:rPr lang="en-US" dirty="0" err="1" smtClean="0"/>
              <a:t>Pensiamo</a:t>
            </a:r>
            <a:r>
              <a:rPr lang="en-US" dirty="0" smtClean="0"/>
              <a:t>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pentola</a:t>
            </a:r>
            <a:r>
              <a:rPr lang="en-US" dirty="0" smtClean="0"/>
              <a:t> </a:t>
            </a:r>
            <a:r>
              <a:rPr lang="en-US" dirty="0" err="1" smtClean="0"/>
              <a:t>riempita</a:t>
            </a:r>
            <a:r>
              <a:rPr lang="en-US" dirty="0" smtClean="0"/>
              <a:t> </a:t>
            </a:r>
            <a:r>
              <a:rPr lang="en-US" dirty="0" err="1" smtClean="0"/>
              <a:t>d`acqua</a:t>
            </a:r>
            <a:r>
              <a:rPr lang="en-US" dirty="0" smtClean="0"/>
              <a:t> </a:t>
            </a:r>
            <a:r>
              <a:rPr lang="en-US" dirty="0" err="1" smtClean="0"/>
              <a:t>posta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fuoco</a:t>
            </a:r>
            <a:endParaRPr lang="en-US" dirty="0" smtClean="0"/>
          </a:p>
          <a:p>
            <a:r>
              <a:rPr lang="en-US" dirty="0" err="1" smtClean="0"/>
              <a:t>L`acqua</a:t>
            </a:r>
            <a:r>
              <a:rPr lang="en-US" dirty="0" smtClean="0"/>
              <a:t> del </a:t>
            </a:r>
            <a:r>
              <a:rPr lang="en-US" dirty="0" err="1" smtClean="0"/>
              <a:t>fondo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riscalda</a:t>
            </a:r>
            <a:r>
              <a:rPr lang="en-US" dirty="0" smtClean="0"/>
              <a:t> </a:t>
            </a:r>
            <a:r>
              <a:rPr lang="en-US" dirty="0" err="1" smtClean="0"/>
              <a:t>diveta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` </a:t>
            </a:r>
            <a:r>
              <a:rPr lang="en-US" dirty="0" err="1" smtClean="0"/>
              <a:t>leggera</a:t>
            </a:r>
            <a:r>
              <a:rPr lang="en-US" dirty="0" smtClean="0"/>
              <a:t> e sale verso </a:t>
            </a:r>
            <a:r>
              <a:rPr lang="en-US" dirty="0" err="1" smtClean="0"/>
              <a:t>l`alto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Qui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raffredda</a:t>
            </a:r>
            <a:r>
              <a:rPr lang="en-US" dirty="0" smtClean="0"/>
              <a:t> e </a:t>
            </a:r>
            <a:r>
              <a:rPr lang="en-US" dirty="0" err="1" smtClean="0"/>
              <a:t>diventa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` </a:t>
            </a:r>
            <a:r>
              <a:rPr lang="en-US" dirty="0" err="1" smtClean="0"/>
              <a:t>pesante</a:t>
            </a:r>
            <a:r>
              <a:rPr lang="en-US" dirty="0" smtClean="0"/>
              <a:t> e </a:t>
            </a:r>
            <a:r>
              <a:rPr lang="en-US" dirty="0" err="1" smtClean="0"/>
              <a:t>scende</a:t>
            </a:r>
            <a:endParaRPr lang="en-US" dirty="0" smtClean="0"/>
          </a:p>
          <a:p>
            <a:r>
              <a:rPr lang="en-US" dirty="0" smtClean="0"/>
              <a:t>Si </a:t>
            </a:r>
            <a:r>
              <a:rPr lang="en-US" dirty="0" err="1" smtClean="0"/>
              <a:t>creano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vortici</a:t>
            </a:r>
            <a:r>
              <a:rPr lang="en-US" dirty="0" smtClean="0"/>
              <a:t> </a:t>
            </a:r>
            <a:r>
              <a:rPr lang="en-US" dirty="0" err="1" smtClean="0"/>
              <a:t>verticali</a:t>
            </a:r>
            <a:r>
              <a:rPr lang="en-US" dirty="0" smtClean="0"/>
              <a:t> </a:t>
            </a:r>
            <a:r>
              <a:rPr lang="en-US" dirty="0" err="1" smtClean="0"/>
              <a:t>detti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convettivi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/>
              <a:t>La </a:t>
            </a:r>
            <a:r>
              <a:rPr lang="en-US" dirty="0" err="1" smtClean="0"/>
              <a:t>convezione</a:t>
            </a:r>
            <a:r>
              <a:rPr lang="en-US" dirty="0" smtClean="0"/>
              <a:t> </a:t>
            </a:r>
            <a:r>
              <a:rPr lang="en-US" dirty="0" err="1" smtClean="0"/>
              <a:t>avviene</a:t>
            </a:r>
            <a:r>
              <a:rPr lang="en-US" dirty="0" smtClean="0"/>
              <a:t> con </a:t>
            </a:r>
            <a:r>
              <a:rPr lang="en-US" dirty="0" err="1" smtClean="0"/>
              <a:t>spostamento</a:t>
            </a:r>
            <a:r>
              <a:rPr lang="en-US" dirty="0" smtClean="0"/>
              <a:t> di </a:t>
            </a:r>
            <a:r>
              <a:rPr lang="en-US" dirty="0" err="1" smtClean="0"/>
              <a:t>materia</a:t>
            </a:r>
            <a:endParaRPr lang="en-US" dirty="0" smtClean="0"/>
          </a:p>
          <a:p>
            <a:endParaRPr lang="en-US" dirty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923928" y="1700808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altro</a:t>
            </a:r>
            <a:r>
              <a:rPr lang="en-US" dirty="0" smtClean="0"/>
              <a:t> </a:t>
            </a:r>
            <a:r>
              <a:rPr lang="en-US" dirty="0" err="1" smtClean="0"/>
              <a:t>esempio</a:t>
            </a:r>
            <a:endParaRPr lang="en-US" dirty="0" smtClean="0"/>
          </a:p>
          <a:p>
            <a:r>
              <a:rPr lang="en-US" dirty="0" err="1" smtClean="0"/>
              <a:t>L`aria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stanza </a:t>
            </a:r>
            <a:r>
              <a:rPr lang="en-US" dirty="0" err="1" smtClean="0"/>
              <a:t>riscaldata</a:t>
            </a:r>
            <a:r>
              <a:rPr lang="en-US" dirty="0" smtClean="0"/>
              <a:t> da un </a:t>
            </a:r>
            <a:r>
              <a:rPr lang="en-US" dirty="0" err="1" smtClean="0"/>
              <a:t>termosifone</a:t>
            </a:r>
            <a:r>
              <a:rPr lang="en-US" dirty="0"/>
              <a:t> </a:t>
            </a:r>
            <a:r>
              <a:rPr lang="en-US" dirty="0" smtClean="0"/>
              <a:t>o 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stufa</a:t>
            </a:r>
            <a:r>
              <a:rPr lang="en-US" dirty="0" smtClean="0"/>
              <a:t> sale verso </a:t>
            </a:r>
            <a:r>
              <a:rPr lang="en-US" dirty="0" err="1" smtClean="0"/>
              <a:t>l`alto</a:t>
            </a:r>
            <a:r>
              <a:rPr lang="en-US" dirty="0" smtClean="0"/>
              <a:t> e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volta</a:t>
            </a:r>
            <a:r>
              <a:rPr lang="en-US" dirty="0" smtClean="0"/>
              <a:t> in alto </a:t>
            </a:r>
            <a:r>
              <a:rPr lang="en-US" dirty="0" err="1" smtClean="0"/>
              <a:t>scende</a:t>
            </a:r>
            <a:r>
              <a:rPr lang="en-US" dirty="0" smtClean="0"/>
              <a:t> perch[ </a:t>
            </a:r>
            <a:r>
              <a:rPr lang="en-US" dirty="0" err="1" smtClean="0"/>
              <a:t>diventa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` </a:t>
            </a:r>
            <a:r>
              <a:rPr lang="en-US" dirty="0" err="1" smtClean="0"/>
              <a:t>pesante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Anche</a:t>
            </a:r>
            <a:r>
              <a:rPr lang="en-US" dirty="0" smtClean="0"/>
              <a:t> in </a:t>
            </a:r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creano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moti</a:t>
            </a:r>
            <a:r>
              <a:rPr lang="en-US" dirty="0" smtClean="0"/>
              <a:t> </a:t>
            </a:r>
            <a:r>
              <a:rPr lang="en-US" dirty="0" err="1" smtClean="0"/>
              <a:t>convettivi</a:t>
            </a:r>
            <a:endParaRPr lang="it-IT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340" y="4581128"/>
            <a:ext cx="2069976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03" y="4265712"/>
            <a:ext cx="362069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6277265"/>
            <a:ext cx="3913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ccia in giù 4"/>
          <p:cNvSpPr/>
          <p:nvPr/>
        </p:nvSpPr>
        <p:spPr>
          <a:xfrm rot="3526249">
            <a:off x="2452507" y="5289357"/>
            <a:ext cx="513476" cy="1230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48150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8"/>
          <a:stretch/>
        </p:blipFill>
        <p:spPr bwMode="auto">
          <a:xfrm>
            <a:off x="16055" y="1397968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8931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74638"/>
            <a:ext cx="4330824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IRRAGGIAMENTO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Avviene</a:t>
            </a:r>
            <a:r>
              <a:rPr lang="en-US" dirty="0" smtClean="0"/>
              <a:t>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contatto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caldo</a:t>
            </a:r>
            <a:r>
              <a:rPr lang="en-US" dirty="0" smtClean="0"/>
              <a:t> e </a:t>
            </a:r>
            <a:r>
              <a:rPr lang="en-US" dirty="0" err="1" smtClean="0"/>
              <a:t>quello</a:t>
            </a:r>
            <a:r>
              <a:rPr lang="en-US" dirty="0" smtClean="0"/>
              <a:t> </a:t>
            </a:r>
            <a:r>
              <a:rPr lang="en-US" dirty="0" err="1" smtClean="0"/>
              <a:t>freddo</a:t>
            </a:r>
            <a:r>
              <a:rPr lang="en-US" dirty="0" smtClean="0"/>
              <a:t> 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spostamento</a:t>
            </a:r>
            <a:r>
              <a:rPr lang="en-US" dirty="0" smtClean="0"/>
              <a:t> di </a:t>
            </a:r>
            <a:r>
              <a:rPr lang="en-US" dirty="0" err="1" smtClean="0"/>
              <a:t>materia</a:t>
            </a:r>
            <a:r>
              <a:rPr lang="en-US" dirty="0" smtClean="0"/>
              <a:t>, </a:t>
            </a:r>
            <a:r>
              <a:rPr lang="en-US" dirty="0" err="1" smtClean="0"/>
              <a:t>avviene</a:t>
            </a:r>
            <a:r>
              <a:rPr lang="en-US" dirty="0" smtClean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vuoto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E` la </a:t>
            </a:r>
            <a:r>
              <a:rPr lang="en-US" dirty="0" err="1" smtClean="0"/>
              <a:t>modalita</a:t>
            </a:r>
            <a:r>
              <a:rPr lang="en-US" dirty="0" smtClean="0"/>
              <a:t>’ con cui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calore</a:t>
            </a:r>
            <a:r>
              <a:rPr lang="en-US" dirty="0" smtClean="0"/>
              <a:t> del Sole </a:t>
            </a:r>
            <a:r>
              <a:rPr lang="en-US" dirty="0" err="1" smtClean="0"/>
              <a:t>attraverso</a:t>
            </a:r>
            <a:r>
              <a:rPr lang="en-US" dirty="0" smtClean="0"/>
              <a:t> le </a:t>
            </a:r>
            <a:r>
              <a:rPr lang="en-US" dirty="0" err="1" smtClean="0"/>
              <a:t>radiazioni</a:t>
            </a:r>
            <a:r>
              <a:rPr lang="en-US" dirty="0" smtClean="0"/>
              <a:t> </a:t>
            </a:r>
            <a:r>
              <a:rPr lang="en-US" dirty="0" err="1" smtClean="0"/>
              <a:t>termiche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propaga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Terra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21754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307" y="3933056"/>
            <a:ext cx="3114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ccia in giù 7"/>
          <p:cNvSpPr/>
          <p:nvPr/>
        </p:nvSpPr>
        <p:spPr>
          <a:xfrm rot="3526249">
            <a:off x="4113649" y="5440400"/>
            <a:ext cx="513476" cy="1230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03046"/>
            <a:ext cx="3913187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073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Non </a:t>
            </a:r>
            <a:r>
              <a:rPr lang="en-US" dirty="0" err="1" smtClean="0">
                <a:solidFill>
                  <a:srgbClr val="C00000"/>
                </a:solidFill>
              </a:rPr>
              <a:t>tutti</a:t>
            </a:r>
            <a:r>
              <a:rPr lang="en-US" dirty="0" smtClean="0">
                <a:solidFill>
                  <a:srgbClr val="C00000"/>
                </a:solidFill>
              </a:rPr>
              <a:t> i </a:t>
            </a:r>
            <a:r>
              <a:rPr lang="en-US" dirty="0" err="1" smtClean="0">
                <a:solidFill>
                  <a:srgbClr val="C00000"/>
                </a:solidFill>
              </a:rPr>
              <a:t>corpi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assorbono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il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calore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nello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stesso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modo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6976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assorbono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calore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ad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oggetti</a:t>
            </a:r>
            <a:r>
              <a:rPr lang="en-US" dirty="0" smtClean="0"/>
              <a:t> di </a:t>
            </a:r>
            <a:r>
              <a:rPr lang="en-US" b="1" dirty="0" err="1" smtClean="0"/>
              <a:t>colore</a:t>
            </a:r>
            <a:r>
              <a:rPr lang="en-US" b="1" dirty="0" smtClean="0"/>
              <a:t> </a:t>
            </a:r>
            <a:r>
              <a:rPr lang="en-US" b="1" dirty="0" err="1" smtClean="0"/>
              <a:t>nero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r>
              <a:rPr lang="en-US" dirty="0" err="1" smtClean="0"/>
              <a:t>Altri</a:t>
            </a:r>
            <a:r>
              <a:rPr lang="en-US" dirty="0" smtClean="0"/>
              <a:t> lo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assorbono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meno</a:t>
            </a:r>
            <a:r>
              <a:rPr lang="en-US" dirty="0" smtClean="0"/>
              <a:t> ad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oggetti</a:t>
            </a:r>
            <a:r>
              <a:rPr lang="en-US" dirty="0" smtClean="0"/>
              <a:t> di </a:t>
            </a:r>
            <a:r>
              <a:rPr lang="en-US" b="1" dirty="0" err="1" smtClean="0"/>
              <a:t>colore</a:t>
            </a:r>
            <a:r>
              <a:rPr lang="en-US" b="1" dirty="0" smtClean="0"/>
              <a:t> </a:t>
            </a:r>
            <a:r>
              <a:rPr lang="en-US" b="1" dirty="0" err="1" smtClean="0"/>
              <a:t>bianco</a:t>
            </a:r>
            <a:r>
              <a:rPr lang="en-US" b="1" dirty="0" smtClean="0"/>
              <a:t> o </a:t>
            </a:r>
            <a:r>
              <a:rPr lang="en-US" b="1" dirty="0" err="1" smtClean="0"/>
              <a:t>chiari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ancora</a:t>
            </a:r>
            <a:r>
              <a:rPr lang="en-US" dirty="0" smtClean="0"/>
              <a:t> lo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riflettono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ad </a:t>
            </a:r>
            <a:r>
              <a:rPr lang="en-US" dirty="0" err="1" smtClean="0"/>
              <a:t>esempio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oggetti</a:t>
            </a:r>
            <a:r>
              <a:rPr lang="en-US" dirty="0" smtClean="0"/>
              <a:t> </a:t>
            </a:r>
            <a:r>
              <a:rPr lang="en-US" dirty="0" err="1" smtClean="0"/>
              <a:t>lucenti</a:t>
            </a:r>
            <a:r>
              <a:rPr lang="en-US" dirty="0" smtClean="0"/>
              <a:t> o </a:t>
            </a:r>
            <a:r>
              <a:rPr lang="en-US" dirty="0" err="1" smtClean="0"/>
              <a:t>riflettenti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Questo</a:t>
            </a:r>
            <a:r>
              <a:rPr lang="en-US" dirty="0" smtClean="0"/>
              <a:t> </a:t>
            </a:r>
            <a:r>
              <a:rPr lang="en-US" dirty="0" err="1" smtClean="0"/>
              <a:t>spiega</a:t>
            </a:r>
            <a:r>
              <a:rPr lang="en-US" dirty="0" smtClean="0"/>
              <a:t> </a:t>
            </a:r>
            <a:r>
              <a:rPr lang="en-US" dirty="0" err="1" smtClean="0"/>
              <a:t>perche</a:t>
            </a:r>
            <a:r>
              <a:rPr lang="en-US" dirty="0" smtClean="0"/>
              <a:t>` </a:t>
            </a:r>
            <a:r>
              <a:rPr lang="en-US" dirty="0" err="1" smtClean="0"/>
              <a:t>d`estate</a:t>
            </a:r>
            <a:r>
              <a:rPr lang="en-US" dirty="0" smtClean="0"/>
              <a:t> le auto </a:t>
            </a:r>
            <a:r>
              <a:rPr lang="en-US" dirty="0" err="1" smtClean="0"/>
              <a:t>scure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riscaldano</a:t>
            </a:r>
            <a:r>
              <a:rPr lang="en-US" dirty="0" smtClean="0"/>
              <a:t> di </a:t>
            </a:r>
            <a:r>
              <a:rPr lang="en-US" dirty="0" err="1" smtClean="0"/>
              <a:t>piu</a:t>
            </a:r>
            <a:r>
              <a:rPr lang="en-US" dirty="0" smtClean="0"/>
              <a:t>` o </a:t>
            </a:r>
            <a:r>
              <a:rPr lang="en-US" dirty="0" err="1" smtClean="0"/>
              <a:t>perche`nel</a:t>
            </a:r>
            <a:r>
              <a:rPr lang="en-US" dirty="0" smtClean="0"/>
              <a:t> </a:t>
            </a:r>
            <a:r>
              <a:rPr lang="en-US" dirty="0" err="1" smtClean="0"/>
              <a:t>deserto</a:t>
            </a:r>
            <a:r>
              <a:rPr lang="en-US" dirty="0" smtClean="0"/>
              <a:t> le </a:t>
            </a:r>
            <a:r>
              <a:rPr lang="en-US" dirty="0" err="1" smtClean="0"/>
              <a:t>popolazioni</a:t>
            </a:r>
            <a:r>
              <a:rPr lang="en-US" dirty="0" smtClean="0"/>
              <a:t> </a:t>
            </a:r>
            <a:r>
              <a:rPr lang="en-US" dirty="0" err="1" smtClean="0"/>
              <a:t>preferiscono</a:t>
            </a:r>
            <a:r>
              <a:rPr lang="en-US" dirty="0" smtClean="0"/>
              <a:t> </a:t>
            </a:r>
            <a:r>
              <a:rPr lang="en-US" dirty="0" err="1" smtClean="0"/>
              <a:t>indossare</a:t>
            </a:r>
            <a:r>
              <a:rPr lang="en-US" dirty="0" smtClean="0"/>
              <a:t> </a:t>
            </a:r>
            <a:r>
              <a:rPr lang="en-US" dirty="0" err="1" smtClean="0"/>
              <a:t>abiti</a:t>
            </a:r>
            <a:r>
              <a:rPr lang="en-US" dirty="0" smtClean="0"/>
              <a:t> di </a:t>
            </a:r>
            <a:r>
              <a:rPr lang="en-US" dirty="0" err="1" smtClean="0"/>
              <a:t>colore</a:t>
            </a:r>
            <a:r>
              <a:rPr lang="en-US" dirty="0" smtClean="0"/>
              <a:t> </a:t>
            </a:r>
            <a:r>
              <a:rPr lang="en-US" dirty="0" err="1" smtClean="0"/>
              <a:t>chiaro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57" y="2256090"/>
            <a:ext cx="3158382" cy="205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57" y="4509120"/>
            <a:ext cx="3189717" cy="2060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1743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269" y="404664"/>
            <a:ext cx="562696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CONDUCIBILITA` TERMICA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Ogni</a:t>
            </a:r>
            <a:r>
              <a:rPr lang="en-US" dirty="0" smtClean="0"/>
              <a:t> </a:t>
            </a:r>
            <a:r>
              <a:rPr lang="en-US" dirty="0" err="1" smtClean="0"/>
              <a:t>sostanza</a:t>
            </a:r>
            <a:r>
              <a:rPr lang="en-US" dirty="0" smtClean="0"/>
              <a:t> conduce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calore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diverso</a:t>
            </a:r>
            <a:endParaRPr lang="en-US" dirty="0" smtClean="0"/>
          </a:p>
          <a:p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meglio</a:t>
            </a:r>
            <a:r>
              <a:rPr lang="en-US" dirty="0" smtClean="0"/>
              <a:t> </a:t>
            </a:r>
            <a:r>
              <a:rPr lang="en-US" dirty="0" err="1" smtClean="0"/>
              <a:t>altri</a:t>
            </a:r>
            <a:r>
              <a:rPr lang="en-US" dirty="0" smtClean="0"/>
              <a:t> </a:t>
            </a:r>
            <a:r>
              <a:rPr lang="en-US" dirty="0" err="1" smtClean="0"/>
              <a:t>peggio</a:t>
            </a:r>
            <a:endParaRPr lang="en-US" dirty="0" smtClean="0"/>
          </a:p>
          <a:p>
            <a:r>
              <a:rPr lang="en-US" dirty="0" smtClean="0"/>
              <a:t>Se </a:t>
            </a:r>
            <a:r>
              <a:rPr lang="en-US" dirty="0" err="1" smtClean="0"/>
              <a:t>mettiamo</a:t>
            </a:r>
            <a:r>
              <a:rPr lang="en-US" dirty="0" smtClean="0"/>
              <a:t> </a:t>
            </a:r>
            <a:r>
              <a:rPr lang="en-US" dirty="0" err="1" smtClean="0"/>
              <a:t>dentro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pentola</a:t>
            </a:r>
            <a:r>
              <a:rPr lang="en-US" dirty="0" smtClean="0"/>
              <a:t> con </a:t>
            </a:r>
            <a:r>
              <a:rPr lang="en-US" dirty="0" err="1" smtClean="0"/>
              <a:t>acqua</a:t>
            </a:r>
            <a:r>
              <a:rPr lang="en-US" dirty="0" smtClean="0"/>
              <a:t> in </a:t>
            </a:r>
            <a:r>
              <a:rPr lang="en-US" dirty="0" err="1" smtClean="0"/>
              <a:t>ebollizione</a:t>
            </a:r>
            <a:r>
              <a:rPr lang="en-US" dirty="0" smtClean="0"/>
              <a:t> due </a:t>
            </a:r>
            <a:r>
              <a:rPr lang="en-US" dirty="0" err="1" smtClean="0"/>
              <a:t>cucchiai</a:t>
            </a:r>
            <a:r>
              <a:rPr lang="en-US" dirty="0" smtClean="0"/>
              <a:t>, </a:t>
            </a:r>
            <a:r>
              <a:rPr lang="en-US" dirty="0" err="1" smtClean="0"/>
              <a:t>uno</a:t>
            </a:r>
            <a:r>
              <a:rPr lang="en-US" dirty="0" smtClean="0"/>
              <a:t> di </a:t>
            </a:r>
            <a:r>
              <a:rPr lang="en-US" dirty="0" err="1" smtClean="0"/>
              <a:t>acciaio</a:t>
            </a:r>
            <a:r>
              <a:rPr lang="en-US" dirty="0" smtClean="0"/>
              <a:t> e </a:t>
            </a:r>
            <a:r>
              <a:rPr lang="en-US" dirty="0" err="1" smtClean="0"/>
              <a:t>uno</a:t>
            </a:r>
            <a:r>
              <a:rPr lang="en-US" dirty="0" smtClean="0"/>
              <a:t> di </a:t>
            </a:r>
            <a:r>
              <a:rPr lang="en-US" dirty="0" err="1" smtClean="0"/>
              <a:t>legno</a:t>
            </a:r>
            <a:endParaRPr lang="en-US" dirty="0" smtClean="0"/>
          </a:p>
          <a:p>
            <a:r>
              <a:rPr lang="en-US" dirty="0" err="1" smtClean="0"/>
              <a:t>Dopo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minuti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primo </a:t>
            </a:r>
            <a:r>
              <a:rPr lang="en-US" dirty="0" err="1" smtClean="0"/>
              <a:t>scotta</a:t>
            </a:r>
            <a:r>
              <a:rPr lang="en-US" dirty="0" smtClean="0"/>
              <a:t> e </a:t>
            </a:r>
            <a:r>
              <a:rPr lang="en-US" dirty="0" err="1" smtClean="0"/>
              <a:t>l`altro</a:t>
            </a:r>
            <a:r>
              <a:rPr lang="en-US" dirty="0" smtClean="0"/>
              <a:t> e` solo </a:t>
            </a:r>
            <a:r>
              <a:rPr lang="en-US" dirty="0" err="1" smtClean="0"/>
              <a:t>leggermente</a:t>
            </a:r>
            <a:r>
              <a:rPr lang="en-US" dirty="0" smtClean="0"/>
              <a:t> </a:t>
            </a:r>
            <a:r>
              <a:rPr lang="en-US" dirty="0" err="1" smtClean="0"/>
              <a:t>piu</a:t>
            </a:r>
            <a:r>
              <a:rPr lang="en-US" dirty="0" smtClean="0"/>
              <a:t>` </a:t>
            </a:r>
            <a:r>
              <a:rPr lang="en-US" dirty="0" err="1" smtClean="0"/>
              <a:t>caldo</a:t>
            </a:r>
            <a:r>
              <a:rPr lang="en-US" dirty="0" smtClean="0"/>
              <a:t> </a:t>
            </a:r>
            <a:r>
              <a:rPr lang="en-US" dirty="0" err="1" smtClean="0"/>
              <a:t>rispetto</a:t>
            </a:r>
            <a:r>
              <a:rPr lang="en-US" dirty="0" smtClean="0"/>
              <a:t> </a:t>
            </a:r>
            <a:r>
              <a:rPr lang="en-US" dirty="0" err="1" smtClean="0"/>
              <a:t>all`inizio</a:t>
            </a:r>
            <a:r>
              <a:rPr lang="en-US" dirty="0" smtClean="0"/>
              <a:t> </a:t>
            </a:r>
            <a:r>
              <a:rPr lang="en-US" dirty="0" err="1" smtClean="0"/>
              <a:t>dell`esperimento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1538"/>
            <a:ext cx="3435874" cy="2427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2821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60648"/>
            <a:ext cx="519492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ISOLANTI E CONDUTTORI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82" y="1628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Sostanze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elevata</a:t>
            </a:r>
            <a:r>
              <a:rPr lang="en-US" dirty="0" smtClean="0"/>
              <a:t> </a:t>
            </a:r>
            <a:r>
              <a:rPr lang="en-US" dirty="0" err="1" smtClean="0"/>
              <a:t>conducibilita</a:t>
            </a:r>
            <a:r>
              <a:rPr lang="en-US" dirty="0" smtClean="0"/>
              <a:t>` </a:t>
            </a:r>
            <a:r>
              <a:rPr lang="en-US" dirty="0" err="1" smtClean="0"/>
              <a:t>termica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detti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CONDUTTORI</a:t>
            </a:r>
          </a:p>
          <a:p>
            <a:r>
              <a:rPr lang="en-US" dirty="0" err="1" smtClean="0"/>
              <a:t>Sostanze</a:t>
            </a:r>
            <a:r>
              <a:rPr lang="en-US" dirty="0" smtClean="0"/>
              <a:t> con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ridotta</a:t>
            </a:r>
            <a:r>
              <a:rPr lang="en-US" dirty="0" smtClean="0"/>
              <a:t> </a:t>
            </a:r>
            <a:r>
              <a:rPr lang="en-US" dirty="0" err="1" smtClean="0"/>
              <a:t>conducibilita</a:t>
            </a:r>
            <a:r>
              <a:rPr lang="en-US" dirty="0" smtClean="0"/>
              <a:t>` </a:t>
            </a:r>
            <a:r>
              <a:rPr lang="en-US" dirty="0" err="1" smtClean="0"/>
              <a:t>termica</a:t>
            </a:r>
            <a:r>
              <a:rPr lang="en-US" dirty="0" smtClean="0"/>
              <a:t>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detti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ISOLANTI</a:t>
            </a:r>
          </a:p>
          <a:p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conduttori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tutti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metalli</a:t>
            </a:r>
            <a:endParaRPr lang="en-US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isolanti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legno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aria,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sughero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vetro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800" y="2420888"/>
            <a:ext cx="4850912" cy="3266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2886084" y="4172179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40" y="4759360"/>
            <a:ext cx="5365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9768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3933056"/>
            <a:ext cx="7488832" cy="3877891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Si sposta il caldo o il freddo?</a:t>
            </a:r>
          </a:p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Quando d’inverno apriamo la porta entra freddo o esce caldo?</a:t>
            </a:r>
          </a:p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Perché ci sono alcuni oggetti che sembrano sempre freddi?</a:t>
            </a:r>
          </a:p>
          <a:p>
            <a:r>
              <a:rPr lang="it-IT" sz="2800" b="1" dirty="0" smtClean="0">
                <a:solidFill>
                  <a:schemeClr val="tx2">
                    <a:lumMod val="50000"/>
                  </a:schemeClr>
                </a:solidFill>
              </a:rPr>
              <a:t>Perché alcuni oggetti non si riscaldano mai?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Esplosione 2 5"/>
          <p:cNvSpPr/>
          <p:nvPr/>
        </p:nvSpPr>
        <p:spPr>
          <a:xfrm rot="230416">
            <a:off x="39274" y="-171400"/>
            <a:ext cx="5256584" cy="434786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QUALCHE DOMANDA PRIMA DI INIZIARE</a:t>
            </a:r>
            <a:endParaRPr lang="it-IT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354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calore e i suoi (strani) effetti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Una sostanza sottoposta a calore si dilata</a:t>
            </a:r>
          </a:p>
          <a:p>
            <a:r>
              <a:rPr lang="it-IT" dirty="0" smtClean="0"/>
              <a:t>Ne abbiamo già parlato quando abbiamo visto e sperimentato il funzionamento del termometro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91680" y="4077072"/>
            <a:ext cx="5832648" cy="165618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latin typeface="Arial Rounded MT Bold" pitchFamily="34" charset="0"/>
              </a:rPr>
              <a:t>DILATAZIONE TERMICA</a:t>
            </a:r>
            <a:endParaRPr lang="it-IT" sz="3600" b="1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931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0" y="26064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DILATAZIONE TERMICA NEI SOLIDI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38600" cy="5256584"/>
          </a:xfrm>
        </p:spPr>
        <p:txBody>
          <a:bodyPr>
            <a:noAutofit/>
          </a:bodyPr>
          <a:lstStyle/>
          <a:p>
            <a:r>
              <a:rPr lang="it-IT" sz="2000" dirty="0" smtClean="0"/>
              <a:t>Si dimostra con l'anello di Gravesande </a:t>
            </a:r>
          </a:p>
          <a:p>
            <a:r>
              <a:rPr lang="it-IT" sz="2000" dirty="0" smtClean="0"/>
              <a:t>Ideato dall'olandese Willem 's Gravesande nel XVIII secolo </a:t>
            </a:r>
          </a:p>
          <a:p>
            <a:r>
              <a:rPr lang="it-IT" sz="2000" dirty="0" smtClean="0"/>
              <a:t>Lo scopo di tale esperimento è quello di illustrare la dilatazione termica osservando il passaggio di una sfera di metallo attraverso un anello.</a:t>
            </a:r>
          </a:p>
          <a:p>
            <a:endParaRPr lang="it-IT" sz="2000" dirty="0" smtClean="0"/>
          </a:p>
          <a:p>
            <a:r>
              <a:rPr lang="it-IT" sz="2000" dirty="0" smtClean="0"/>
              <a:t>Lo strumento è realizzato in modo che la differenza tra il diametro della sfera e quello interno dell'anello sia abbastanza piccola da permettere il passaggio della sfera in condizioni normali</a:t>
            </a:r>
          </a:p>
          <a:p>
            <a:r>
              <a:rPr lang="it-IT" sz="2000" dirty="0"/>
              <a:t>Q</a:t>
            </a:r>
            <a:r>
              <a:rPr lang="it-IT" sz="2000" dirty="0" smtClean="0"/>
              <a:t>uando la sfera viene surriscaldata non riesce </a:t>
            </a:r>
            <a:r>
              <a:rPr lang="it-IT" sz="2000" dirty="0" err="1" smtClean="0"/>
              <a:t>piu’</a:t>
            </a:r>
            <a:r>
              <a:rPr lang="it-IT" sz="2000" dirty="0" smtClean="0"/>
              <a:t> a passare attraverso l’anello a causa  di un incremento del volume sotto l'effetto del calore.</a:t>
            </a:r>
            <a:endParaRPr lang="it-IT" sz="2000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46" y="2708920"/>
            <a:ext cx="3801393" cy="380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603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1600200"/>
            <a:ext cx="4388296" cy="4525963"/>
          </a:xfrm>
        </p:spPr>
        <p:txBody>
          <a:bodyPr>
            <a:noAutofit/>
          </a:bodyPr>
          <a:lstStyle/>
          <a:p>
            <a:r>
              <a:rPr lang="it-IT" sz="2400" dirty="0" smtClean="0"/>
              <a:t>Ti ricordi dell’ esperimento fatto  in classe per realizzate un termometro?</a:t>
            </a:r>
          </a:p>
          <a:p>
            <a:r>
              <a:rPr lang="it-IT" sz="2400" dirty="0" smtClean="0"/>
              <a:t>Mettendo nel barattolo un uguale volume di acqua ed alcol (colorando il liquido con alcune gocce di colorante) e ponendo successivamente il contenitore sul termosifone acceso, </a:t>
            </a:r>
          </a:p>
          <a:p>
            <a:r>
              <a:rPr lang="it-I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liquido sale lungo la cannuccia dimostrando l’aumento del volume quando si sottopone a riscaldamento</a:t>
            </a:r>
            <a:endParaRPr lang="it-IT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179512" y="341784"/>
            <a:ext cx="5177965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DILATAZIONE TERMICA NEI LIQUIDI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9450"/>
            <a:ext cx="3109528" cy="5111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971006" y="1874875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971006" y="3518141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978205" y="5242707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3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247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Se chiudiamo l’apertura di un contenitore di vetro resistente al calore (pirex) con un palloncino e riscaldiamo il contenitore</a:t>
            </a:r>
          </a:p>
          <a:p>
            <a:r>
              <a:rPr lang="it-IT" dirty="0" smtClean="0"/>
              <a:t>Dopo un po’ il palloncino si gonfia </a:t>
            </a:r>
          </a:p>
          <a:p>
            <a:r>
              <a:rPr lang="it-IT" dirty="0" smtClean="0"/>
              <a:t>Il calore riscalda le particelle di aria contenute nella bottiglia che aumentano il loro volume espandendosi dentro il palloncino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sp>
        <p:nvSpPr>
          <p:cNvPr id="5" name="Titolo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4978896" cy="11430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DILATAZIONE TERMICA NEI GAS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211960" cy="39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851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Intorno a noi…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Lo sai perché i binari della ferrovia non sono mai uniti, ma tra una barra e l’altra sono lasciati alcuni cm di spazio?</a:t>
            </a:r>
          </a:p>
          <a:p>
            <a:r>
              <a:rPr lang="it-IT" dirty="0" smtClean="0"/>
              <a:t>D’estate le sbarre si espandono in lunghezza per effetto del calore e se non ci fosse spazio potrebbero uscire dall’ allineamento causando seri danni alla percorrenza dei treni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3920883" cy="261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041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544616" cy="1143000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l"/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Possiamo quindi dire che il calore si propaga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79512" y="1838979"/>
            <a:ext cx="4038600" cy="4669979"/>
          </a:xfrm>
          <a:solidFill>
            <a:srgbClr val="FFC000"/>
          </a:solidFill>
          <a:ln w="41275"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Adesso sai rispondere alla</a:t>
            </a:r>
          </a:p>
          <a:p>
            <a:pPr marL="0" indent="0">
              <a:buNone/>
            </a:pPr>
            <a:r>
              <a:rPr lang="it-IT" dirty="0" smtClean="0"/>
              <a:t>domanda</a:t>
            </a:r>
          </a:p>
          <a:p>
            <a:r>
              <a:rPr lang="it-IT" dirty="0" smtClean="0"/>
              <a:t> Si sposta il caldo o il freddo?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CALORE SI PROPAGA DA UN CORPO PIU’ CALDO AD UNO PIU’ FREDDO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139952" y="2492896"/>
            <a:ext cx="4038600" cy="3672408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47625">
            <a:solidFill>
              <a:srgbClr val="FF0000"/>
            </a:solidFill>
          </a:ln>
        </p:spPr>
        <p:txBody>
          <a:bodyPr/>
          <a:lstStyle/>
          <a:p>
            <a:r>
              <a:rPr lang="it-IT" dirty="0" smtClean="0"/>
              <a:t>Se poniamo le mani fredde su una borsa dell’ acqua calda le nostre mani si riscaldano e l’acqua contenuta all’ interno cedendo calore si raffredda</a:t>
            </a:r>
          </a:p>
        </p:txBody>
      </p:sp>
      <p:sp>
        <p:nvSpPr>
          <p:cNvPr id="5" name="Rettangolo 4"/>
          <p:cNvSpPr/>
          <p:nvPr/>
        </p:nvSpPr>
        <p:spPr>
          <a:xfrm>
            <a:off x="4644008" y="632429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ADESSO PENSA AD ALTRI ESEMPI…</a:t>
            </a:r>
            <a:endParaRPr lang="it-IT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1764196" cy="176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1478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EQUILIBRIO TERMICO</a:t>
            </a:r>
            <a:endParaRPr lang="it-IT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392488" cy="4525963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Il calore si propaga da un corpo a maggiore temperatura a un altro a temperatura inferiore finche` il due corpi raggiungono la stessa temperatura </a:t>
            </a:r>
            <a:r>
              <a:rPr lang="it-IT" dirty="0" err="1" smtClean="0">
                <a:solidFill>
                  <a:srgbClr val="C00000"/>
                </a:solidFill>
              </a:rPr>
              <a:t>cioe`</a:t>
            </a:r>
            <a:r>
              <a:rPr lang="it-IT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l`equilibrio termico</a:t>
            </a:r>
            <a:endParaRPr lang="it-I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2780928"/>
            <a:ext cx="4038600" cy="4525963"/>
          </a:xfrm>
        </p:spPr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tengo</a:t>
            </a:r>
            <a:r>
              <a:rPr lang="en-US" dirty="0" smtClean="0"/>
              <a:t> in </a:t>
            </a:r>
            <a:r>
              <a:rPr lang="en-US" dirty="0" err="1" smtClean="0"/>
              <a:t>mano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tazza</a:t>
            </a:r>
            <a:r>
              <a:rPr lang="en-US" dirty="0" smtClean="0"/>
              <a:t> di </a:t>
            </a:r>
            <a:r>
              <a:rPr lang="en-US" dirty="0" err="1" smtClean="0"/>
              <a:t>cioccolata</a:t>
            </a:r>
            <a:r>
              <a:rPr lang="en-US" dirty="0" smtClean="0"/>
              <a:t> </a:t>
            </a:r>
            <a:r>
              <a:rPr lang="en-US" dirty="0" err="1" smtClean="0"/>
              <a:t>calda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calore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propaghera</a:t>
            </a:r>
            <a:r>
              <a:rPr lang="en-US" dirty="0" smtClean="0"/>
              <a:t>’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tazza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mie</a:t>
            </a:r>
            <a:r>
              <a:rPr lang="en-US" dirty="0" smtClean="0"/>
              <a:t> </a:t>
            </a:r>
            <a:r>
              <a:rPr lang="en-US" dirty="0" err="1" smtClean="0"/>
              <a:t>mani</a:t>
            </a:r>
            <a:r>
              <a:rPr lang="en-US" dirty="0" smtClean="0"/>
              <a:t> </a:t>
            </a:r>
            <a:r>
              <a:rPr lang="en-US" dirty="0" err="1" smtClean="0"/>
              <a:t>fredde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</a:t>
            </a:r>
            <a:r>
              <a:rPr lang="en-US" dirty="0" err="1" smtClean="0"/>
              <a:t>all`equilibrio</a:t>
            </a:r>
            <a:r>
              <a:rPr lang="en-US" dirty="0" smtClean="0"/>
              <a:t> </a:t>
            </a:r>
            <a:r>
              <a:rPr lang="en-US" dirty="0" err="1" smtClean="0"/>
              <a:t>termico</a:t>
            </a:r>
            <a:r>
              <a:rPr lang="en-US" dirty="0" smtClean="0"/>
              <a:t> </a:t>
            </a:r>
            <a:r>
              <a:rPr lang="en-US" dirty="0" err="1" smtClean="0"/>
              <a:t>cioe</a:t>
            </a:r>
            <a:r>
              <a:rPr lang="en-US" dirty="0" smtClean="0"/>
              <a:t>` fin a </a:t>
            </a:r>
            <a:r>
              <a:rPr lang="en-US" dirty="0" err="1" smtClean="0"/>
              <a:t>quando</a:t>
            </a:r>
            <a:r>
              <a:rPr lang="en-US" dirty="0" smtClean="0"/>
              <a:t> </a:t>
            </a:r>
            <a:r>
              <a:rPr lang="en-US" dirty="0" err="1" smtClean="0"/>
              <a:t>mani</a:t>
            </a:r>
            <a:r>
              <a:rPr lang="en-US" dirty="0" smtClean="0"/>
              <a:t> e </a:t>
            </a:r>
            <a:r>
              <a:rPr lang="en-US" dirty="0" err="1" smtClean="0"/>
              <a:t>tazza</a:t>
            </a:r>
            <a:r>
              <a:rPr lang="en-US" dirty="0" smtClean="0"/>
              <a:t> </a:t>
            </a:r>
            <a:r>
              <a:rPr lang="en-US" dirty="0" err="1" smtClean="0"/>
              <a:t>avranno</a:t>
            </a:r>
            <a:r>
              <a:rPr lang="en-US" dirty="0" smtClean="0"/>
              <a:t> la </a:t>
            </a:r>
            <a:r>
              <a:rPr lang="en-US" dirty="0" err="1" smtClean="0"/>
              <a:t>stessa</a:t>
            </a:r>
            <a:r>
              <a:rPr lang="en-US" dirty="0" smtClean="0"/>
              <a:t> </a:t>
            </a:r>
            <a:r>
              <a:rPr lang="en-US" dirty="0" err="1" smtClean="0"/>
              <a:t>temperatura</a:t>
            </a:r>
            <a:r>
              <a:rPr lang="en-US" dirty="0" smtClean="0"/>
              <a:t>.</a:t>
            </a:r>
            <a:endParaRPr lang="it-I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16" t="26008" r="1616"/>
          <a:stretch/>
        </p:blipFill>
        <p:spPr bwMode="auto">
          <a:xfrm>
            <a:off x="2997816" y="4741274"/>
            <a:ext cx="2228753" cy="2047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60" y="4788576"/>
            <a:ext cx="2088232" cy="1952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9070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</TotalTime>
  <Words>811</Words>
  <Application>Microsoft Office PowerPoint</Application>
  <PresentationFormat>Presentazione su schermo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Tema di Office</vt:lpstr>
      <vt:lpstr>Presentazione standard di PowerPoint</vt:lpstr>
      <vt:lpstr>Presentazione standard di PowerPoint</vt:lpstr>
      <vt:lpstr>Il calore e i suoi (strani) effetti</vt:lpstr>
      <vt:lpstr>DILATAZIONE TERMICA NEI SOLIDI</vt:lpstr>
      <vt:lpstr>DILATAZIONE TERMICA NEI LIQUIDI</vt:lpstr>
      <vt:lpstr>DILATAZIONE TERMICA NEI GAS</vt:lpstr>
      <vt:lpstr>Intorno a noi…</vt:lpstr>
      <vt:lpstr>Possiamo quindi dire che il calore si propaga</vt:lpstr>
      <vt:lpstr>EQUILIBRIO TERMICO</vt:lpstr>
      <vt:lpstr>Presentazione standard di PowerPoint</vt:lpstr>
      <vt:lpstr>CONDUZIONE</vt:lpstr>
      <vt:lpstr>CONVEZIONE</vt:lpstr>
      <vt:lpstr>Presentazione standard di PowerPoint</vt:lpstr>
      <vt:lpstr>Presentazione standard di PowerPoint</vt:lpstr>
      <vt:lpstr>Non tutti i corpi assorbono il calore nello stesso modo</vt:lpstr>
      <vt:lpstr>CONDUCIBILITA` TERMICA</vt:lpstr>
      <vt:lpstr>ISOLANTI E CONDUTTORI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Grazia</dc:creator>
  <cp:lastModifiedBy>Grazia</cp:lastModifiedBy>
  <cp:revision>21</cp:revision>
  <dcterms:created xsi:type="dcterms:W3CDTF">2014-11-28T17:03:35Z</dcterms:created>
  <dcterms:modified xsi:type="dcterms:W3CDTF">2014-11-28T21:32:22Z</dcterms:modified>
</cp:coreProperties>
</file>